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DA"/>
    <a:srgbClr val="363636"/>
    <a:srgbClr val="646060"/>
    <a:srgbClr val="62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05130-2DB6-469D-BDA5-09A5CBB4AA41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EE917-7F96-4A00-9702-D788004C4C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94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508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39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44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1235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1092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173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092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792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1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189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878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368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Javid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198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Javid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06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087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544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825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93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1764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4204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361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9127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907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9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225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7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061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446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083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92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302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C6E3CB-E6DC-498D-B51A-FC0D924C7D83}" type="datetimeFigureOut">
              <a:rPr lang="tr-TR" smtClean="0"/>
              <a:t>21.03.2019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0185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E535-BADF-4299-BE2F-2BE860FD8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5"/>
            <a:ext cx="9144000" cy="2387600"/>
          </a:xfrm>
          <a:effectLst/>
        </p:spPr>
        <p:txBody>
          <a:bodyPr/>
          <a:lstStyle/>
          <a:p>
            <a:r>
              <a:rPr lang="en-US" dirty="0"/>
              <a:t>“Nito”</a:t>
            </a:r>
            <a:br>
              <a:rPr lang="en-US" dirty="0"/>
            </a:br>
            <a:r>
              <a:rPr lang="en-US" dirty="0"/>
              <a:t>Requirements stage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0E0-4D15-47F7-B271-18C1D4773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65473"/>
            <a:ext cx="12192000" cy="2778125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Course-Section: CS102-03</a:t>
            </a:r>
          </a:p>
          <a:p>
            <a:r>
              <a:rPr lang="en-US" dirty="0"/>
              <a:t>Group: 3B</a:t>
            </a:r>
          </a:p>
          <a:p>
            <a:r>
              <a:rPr lang="en-US" dirty="0"/>
              <a:t>Group name: Internationals</a:t>
            </a:r>
          </a:p>
          <a:p>
            <a:r>
              <a:rPr lang="en-US" dirty="0"/>
              <a:t>Group members: </a:t>
            </a:r>
          </a:p>
          <a:p>
            <a:r>
              <a:rPr lang="en-US" dirty="0"/>
              <a:t>Ziya </a:t>
            </a:r>
            <a:r>
              <a:rPr lang="en-US" dirty="0" err="1"/>
              <a:t>Mukhtarov</a:t>
            </a:r>
            <a:r>
              <a:rPr lang="en-US" dirty="0"/>
              <a:t>, Javid </a:t>
            </a:r>
            <a:r>
              <a:rPr lang="en-US" dirty="0" err="1"/>
              <a:t>Baghirov</a:t>
            </a:r>
            <a:r>
              <a:rPr lang="en-US" dirty="0"/>
              <a:t>, </a:t>
            </a:r>
            <a:r>
              <a:rPr lang="en-US" dirty="0" err="1"/>
              <a:t>Mokhlaroyim</a:t>
            </a:r>
            <a:r>
              <a:rPr lang="en-US" dirty="0"/>
              <a:t> </a:t>
            </a:r>
            <a:r>
              <a:rPr lang="en-US" dirty="0" err="1"/>
              <a:t>Raupova</a:t>
            </a:r>
            <a:r>
              <a:rPr lang="en-US" dirty="0"/>
              <a:t>, Adeem Adil Khatri, </a:t>
            </a:r>
            <a:r>
              <a:rPr lang="en-US" dirty="0" err="1"/>
              <a:t>Alper</a:t>
            </a:r>
            <a:r>
              <a:rPr lang="en-US" dirty="0"/>
              <a:t> Sari, Mannan Abdul</a:t>
            </a:r>
          </a:p>
          <a:p>
            <a:r>
              <a:rPr lang="en-US" dirty="0"/>
              <a:t>Assistant: Mehmet Ba</a:t>
            </a:r>
            <a:r>
              <a:rPr lang="az-Latn-AZ" dirty="0" err="1"/>
              <a:t>şaran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35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125-C530-4A45-90E1-1D8DBE44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Details: Nito - Examinee</a:t>
            </a:r>
            <a:br>
              <a:rPr lang="en-US" dirty="0"/>
            </a:br>
            <a:r>
              <a:rPr lang="en-US" dirty="0"/>
              <a:t>Security precautions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803-9140-40D8-AB65-F4C9EAB8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655" y="2978614"/>
            <a:ext cx="10932042" cy="2299335"/>
          </a:xfrm>
          <a:effectLst/>
        </p:spPr>
        <p:txBody>
          <a:bodyPr/>
          <a:lstStyle/>
          <a:p>
            <a:r>
              <a:rPr lang="en-US" dirty="0"/>
              <a:t>Full screen only</a:t>
            </a:r>
          </a:p>
          <a:p>
            <a:r>
              <a:rPr lang="en-US" dirty="0"/>
              <a:t>Limited keyboard usage</a:t>
            </a:r>
          </a:p>
          <a:p>
            <a:r>
              <a:rPr lang="en-US" dirty="0"/>
              <a:t>Auto live screen-share with administrator</a:t>
            </a:r>
          </a:p>
          <a:p>
            <a:r>
              <a:rPr lang="en-US" dirty="0"/>
              <a:t>New device connection during exam notifies admins</a:t>
            </a:r>
          </a:p>
          <a:p>
            <a:r>
              <a:rPr lang="en-US" dirty="0"/>
              <a:t>Newly opened processes notifies admins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6F1C7-3E1B-45CE-8509-742600AEB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300" y="2531007"/>
            <a:ext cx="4861442" cy="2835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92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125-C530-4A45-90E1-1D8DBE44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Details: Nito - Examinee</a:t>
            </a:r>
            <a:br>
              <a:rPr lang="en-US" dirty="0"/>
            </a:br>
            <a:r>
              <a:rPr lang="en-US" dirty="0"/>
              <a:t>During the exam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803-9140-40D8-AB65-F4C9EAB8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3034665"/>
            <a:ext cx="6451600" cy="1753235"/>
          </a:xfrm>
          <a:effectLst/>
        </p:spPr>
        <p:txBody>
          <a:bodyPr/>
          <a:lstStyle/>
          <a:p>
            <a:r>
              <a:rPr lang="en-US" dirty="0"/>
              <a:t>As simple as using a text editor</a:t>
            </a:r>
          </a:p>
          <a:p>
            <a:r>
              <a:rPr lang="en-US" dirty="0"/>
              <a:t>Ability to work with multiple files at a time</a:t>
            </a:r>
          </a:p>
          <a:p>
            <a:r>
              <a:rPr lang="en-US" dirty="0"/>
              <a:t>Auto-saving solutions to be used in case of failures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91B81-FC05-4DEB-81E2-CEE436FB3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936" y="2374265"/>
            <a:ext cx="4662306" cy="3108204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30774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EDB4-EE21-4372-BE9F-1004A0B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 applications</a:t>
            </a:r>
            <a:br>
              <a:rPr lang="en-US" dirty="0"/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2957C-1247-4CF5-90A9-5D948C91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172805" cy="4878142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Veyon</a:t>
            </a:r>
          </a:p>
          <a:p>
            <a:pPr lvl="1"/>
            <a:r>
              <a:rPr lang="en-US" dirty="0"/>
              <a:t>Screen-sharing and notification sending features</a:t>
            </a:r>
          </a:p>
          <a:p>
            <a:r>
              <a:rPr lang="en-US" dirty="0"/>
              <a:t>CMS/PC^2</a:t>
            </a:r>
          </a:p>
          <a:p>
            <a:pPr lvl="1"/>
            <a:r>
              <a:rPr lang="en-US" dirty="0"/>
              <a:t>Programming Contest Management System </a:t>
            </a:r>
          </a:p>
          <a:p>
            <a:r>
              <a:rPr lang="en-US" dirty="0"/>
              <a:t>Notepad++</a:t>
            </a:r>
          </a:p>
          <a:p>
            <a:pPr lvl="1"/>
            <a:r>
              <a:rPr lang="en-US" dirty="0"/>
              <a:t>Simple code editor</a:t>
            </a:r>
          </a:p>
          <a:p>
            <a:r>
              <a:rPr lang="en-US" dirty="0"/>
              <a:t>Turnitin </a:t>
            </a:r>
          </a:p>
          <a:p>
            <a:pPr lvl="1"/>
            <a:r>
              <a:rPr lang="en-US" dirty="0"/>
              <a:t>Plagiarism checker</a:t>
            </a:r>
          </a:p>
          <a:p>
            <a:r>
              <a:rPr lang="en-US" dirty="0"/>
              <a:t>Eclipse</a:t>
            </a:r>
          </a:p>
          <a:p>
            <a:pPr lvl="1"/>
            <a:r>
              <a:rPr lang="en-US" dirty="0"/>
              <a:t>Project Manager </a:t>
            </a:r>
          </a:p>
          <a:p>
            <a:pPr lvl="1"/>
            <a:r>
              <a:rPr lang="en-US" dirty="0"/>
              <a:t>Code compiler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7B8B-E8A7-4E4A-B61A-B509F0621A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1193263"/>
            <a:ext cx="1231900" cy="12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7370F-FE7D-4990-8FA7-D16558F055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694" y="2425163"/>
            <a:ext cx="2186105" cy="14794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0F26BD-8E22-4A71-BE41-B2541C9C16AD}"/>
              </a:ext>
            </a:extLst>
          </p:cNvPr>
          <p:cNvGrpSpPr/>
          <p:nvPr/>
        </p:nvGrpSpPr>
        <p:grpSpPr>
          <a:xfrm>
            <a:off x="7254274" y="2534774"/>
            <a:ext cx="1750026" cy="970450"/>
            <a:chOff x="5936849" y="3229021"/>
            <a:chExt cx="2471353" cy="14874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DCEBA3-B886-458B-B496-F4E4BAACC104}"/>
                </a:ext>
              </a:extLst>
            </p:cNvPr>
            <p:cNvSpPr/>
            <p:nvPr/>
          </p:nvSpPr>
          <p:spPr>
            <a:xfrm>
              <a:off x="5936849" y="3229021"/>
              <a:ext cx="2438400" cy="1457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81EC10A-A95E-437E-BBE5-D5130E4C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9802" y="3229021"/>
              <a:ext cx="2438400" cy="148742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077557-C952-42D0-A40E-4011AE5E3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997" y="3748478"/>
            <a:ext cx="2019300" cy="1457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84616F-B573-4280-8775-25F89BF07A3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5767" y="4863660"/>
            <a:ext cx="1582353" cy="10549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450140-03BF-45D6-B1DB-57676A5BE4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0954" y="5555689"/>
            <a:ext cx="1083312" cy="10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9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4520-8079-4FC9-B766-1EFD17C9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“Nito”?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0840C-4D7F-4E6F-9DBC-FEF4C10EE7A7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r>
              <a:rPr lang="en-US" dirty="0"/>
              <a:t>Nito combines features of different applications.</a:t>
            </a:r>
          </a:p>
          <a:p>
            <a:endParaRPr lang="en-US" dirty="0"/>
          </a:p>
          <a:p>
            <a:r>
              <a:rPr lang="en-US" dirty="0"/>
              <a:t>The end result is a unique application.</a:t>
            </a:r>
          </a:p>
          <a:p>
            <a:endParaRPr lang="en-US" dirty="0"/>
          </a:p>
          <a:p>
            <a:r>
              <a:rPr lang="en-US" dirty="0"/>
              <a:t>As such, Nito is perfect for any exam situation (interviews, school exams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3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5864-F447-433E-8216-FCD34230B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789" y="5091682"/>
            <a:ext cx="2819400" cy="83295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3600" dirty="0"/>
              <a:t>Do your best!</a:t>
            </a:r>
            <a:endParaRPr lang="tr-TR" sz="3600" dirty="0"/>
          </a:p>
        </p:txBody>
      </p:sp>
      <p:pic>
        <p:nvPicPr>
          <p:cNvPr id="4" name="Picture 2" descr="ÐÐ°ÑÑÐ¸Ð½ÐºÐ¸ Ð¿Ð¾ Ð·Ð°Ð¿ÑÐ¾ÑÑ questions">
            <a:extLst>
              <a:ext uri="{FF2B5EF4-FFF2-40B4-BE49-F238E27FC236}">
                <a16:creationId xmlns:a16="http://schemas.microsoft.com/office/drawing/2014/main" id="{482E4B50-4F7A-4721-94C3-FDD70BDB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8" b="89897" l="3712" r="94780">
                        <a14:foregroundMark x1="11833" y1="40825" x2="13689" y2="35670"/>
                        <a14:foregroundMark x1="25638" y1="26186" x2="38167" y2="22474"/>
                        <a14:foregroundMark x1="28422" y1="18763" x2="34687" y2="15670"/>
                        <a14:foregroundMark x1="51276" y1="17320" x2="56381" y2="14845"/>
                        <a14:foregroundMark x1="68561" y1="24536" x2="70998" y2="30722"/>
                        <a14:foregroundMark x1="82483" y1="34433" x2="86079" y2="41031"/>
                        <a14:foregroundMark x1="89559" y1="63093" x2="86079" y2="57732"/>
                        <a14:foregroundMark x1="74014" y1="72165" x2="69606" y2="70103"/>
                        <a14:foregroundMark x1="47448" y1="74433" x2="42575" y2="79588"/>
                        <a14:foregroundMark x1="29466" y1="72577" x2="25290" y2="66392"/>
                        <a14:foregroundMark x1="12181" y1="59175" x2="8585" y2="61031"/>
                        <a14:foregroundMark x1="25174" y1="75464" x2="25638" y2="65773"/>
                        <a14:foregroundMark x1="19490" y1="47423" x2="19954" y2="49072"/>
                        <a14:foregroundMark x1="22274" y1="50928" x2="23202" y2="51340"/>
                        <a14:foregroundMark x1="25290" y1="52784" x2="25870" y2="52784"/>
                        <a14:foregroundMark x1="55336" y1="84536" x2="55916" y2="82887"/>
                        <a14:foregroundMark x1="58817" y1="82887" x2="59513" y2="82887"/>
                        <a14:foregroundMark x1="52436" y1="81649" x2="51972" y2="83505"/>
                        <a14:foregroundMark x1="27610" y1="35670" x2="26102" y2="38763"/>
                        <a14:foregroundMark x1="25870" y1="39794" x2="26914" y2="36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74" y="1283207"/>
            <a:ext cx="5525615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A21CE-7B10-47BE-91DA-F43CDFB3BF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052" y1="18678" x2="80924" y2="88506"/>
                        <a14:foregroundMark x1="87349" y1="17960" x2="16867" y2="92816"/>
                        <a14:foregroundMark x1="15462" y1="61638" x2="85944" y2="74569"/>
                        <a14:foregroundMark x1="90060" y1="60920" x2="16165" y2="76868"/>
                        <a14:foregroundMark x1="12651" y1="70546" x2="88855" y2="76437"/>
                        <a14:foregroundMark x1="81325" y1="59483" x2="12751" y2="59195"/>
                        <a14:foregroundMark x1="11647" y1="70690" x2="31426" y2="79167"/>
                        <a14:foregroundMark x1="83333" y1="77299" x2="91365" y2="78305"/>
                        <a14:foregroundMark x1="47390" y1="52443" x2="57129" y2="13506"/>
                        <a14:foregroundMark x1="40060" y1="10201" x2="56526" y2="47414"/>
                        <a14:foregroundMark x1="61847" y1="11207" x2="40161" y2="9483"/>
                        <a14:foregroundMark x1="10241" y1="97701" x2="91566" y2="97126"/>
                        <a14:foregroundMark x1="41566" y1="67098" x2="67470" y2="62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5284" y="1457324"/>
            <a:ext cx="3950694" cy="2760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56735-9586-4DCC-8FA5-D02331C292C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54" b="92769" l="13308" r="86615">
                        <a14:foregroundMark x1="29692" y1="44462" x2="24154" y2="48615"/>
                        <a14:foregroundMark x1="19923" y1="52000" x2="25077" y2="47538"/>
                        <a14:foregroundMark x1="17923" y1="55000" x2="19769" y2="51385"/>
                        <a14:foregroundMark x1="23000" y1="18231" x2="34308" y2="10077"/>
                        <a14:foregroundMark x1="48923" y1="9000" x2="37462" y2="8846"/>
                        <a14:foregroundMark x1="31538" y1="10692" x2="24462" y2="16231"/>
                        <a14:foregroundMark x1="36846" y1="8538" x2="35923" y2="9154"/>
                        <a14:foregroundMark x1="65308" y1="19154" x2="67308" y2="26923"/>
                        <a14:foregroundMark x1="67000" y1="28615" x2="64385" y2="37154"/>
                        <a14:foregroundMark x1="59154" y1="42385" x2="63923" y2="37308"/>
                        <a14:foregroundMark x1="68846" y1="45385" x2="78769" y2="45385"/>
                        <a14:foregroundMark x1="83615" y1="47077" x2="82000" y2="57923"/>
                        <a14:foregroundMark x1="77846" y1="67846" x2="81846" y2="57154"/>
                        <a14:foregroundMark x1="46846" y1="77846" x2="57385" y2="74462"/>
                        <a14:foregroundMark x1="33077" y1="70308" x2="31077" y2="55615"/>
                        <a14:foregroundMark x1="36077" y1="55462" x2="32154" y2="63308"/>
                        <a14:foregroundMark x1="74000" y1="73077" x2="77385" y2="62538"/>
                        <a14:foregroundMark x1="63769" y1="61769" x2="70231" y2="59462"/>
                        <a14:foregroundMark x1="35077" y1="21846" x2="37923" y2="34692"/>
                        <a14:foregroundMark x1="42077" y1="40385" x2="52769" y2="30308"/>
                        <a14:foregroundMark x1="37615" y1="20769" x2="36692" y2="28615"/>
                        <a14:foregroundMark x1="41308" y1="36462" x2="40077" y2="34154"/>
                        <a14:foregroundMark x1="39923" y1="34077" x2="39000" y2="32923"/>
                        <a14:foregroundMark x1="49846" y1="31538" x2="51000" y2="30000"/>
                        <a14:foregroundMark x1="50769" y1="29231" x2="52154" y2="26000"/>
                        <a14:foregroundMark x1="17385" y1="54154" x2="16615" y2="55769"/>
                        <a14:foregroundMark x1="15077" y1="61692" x2="15846" y2="57769"/>
                        <a14:foregroundMark x1="16846" y1="55385" x2="15692" y2="57308"/>
                        <a14:foregroundMark x1="40769" y1="77846" x2="37154" y2="75308"/>
                        <a14:foregroundMark x1="34615" y1="72231" x2="36538" y2="74385"/>
                        <a14:foregroundMark x1="23077" y1="17692" x2="21462" y2="19462"/>
                        <a14:foregroundMark x1="21538" y1="19000" x2="21000" y2="20846"/>
                        <a14:foregroundMark x1="20462" y1="22000" x2="20538" y2="20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924" y="2399198"/>
            <a:ext cx="1307424" cy="13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3FD7-790C-407B-B00B-5A76778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FEA5E-942D-4CC4-BD2C-E799A0AA969E}"/>
              </a:ext>
            </a:extLst>
          </p:cNvPr>
          <p:cNvGrpSpPr/>
          <p:nvPr/>
        </p:nvGrpSpPr>
        <p:grpSpPr>
          <a:xfrm>
            <a:off x="566026" y="2243562"/>
            <a:ext cx="2136811" cy="1583550"/>
            <a:chOff x="566026" y="2243562"/>
            <a:chExt cx="2136811" cy="1583550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9C5DA996-87F0-4B93-B1CC-0AF53F5ACEA9}"/>
                </a:ext>
              </a:extLst>
            </p:cNvPr>
            <p:cNvSpPr/>
            <p:nvPr/>
          </p:nvSpPr>
          <p:spPr>
            <a:xfrm>
              <a:off x="566026" y="2243562"/>
              <a:ext cx="2136811" cy="1583550"/>
            </a:xfrm>
            <a:prstGeom prst="flowChartProcess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6978DD-1C87-4517-BE39-D375CDD80EC3}"/>
                </a:ext>
              </a:extLst>
            </p:cNvPr>
            <p:cNvSpPr txBox="1"/>
            <p:nvPr/>
          </p:nvSpPr>
          <p:spPr>
            <a:xfrm>
              <a:off x="566027" y="2589364"/>
              <a:ext cx="17136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How did we come up with the idea?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E67CB6-6F40-48B7-BAB4-88B7CF206E12}"/>
              </a:ext>
            </a:extLst>
          </p:cNvPr>
          <p:cNvGrpSpPr/>
          <p:nvPr/>
        </p:nvGrpSpPr>
        <p:grpSpPr>
          <a:xfrm>
            <a:off x="2335074" y="2243561"/>
            <a:ext cx="2136811" cy="1988717"/>
            <a:chOff x="2335074" y="2243561"/>
            <a:chExt cx="2136811" cy="1988717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9CF892F5-F27C-4CAF-9DA2-522DE4DA8791}"/>
                </a:ext>
              </a:extLst>
            </p:cNvPr>
            <p:cNvSpPr/>
            <p:nvPr/>
          </p:nvSpPr>
          <p:spPr>
            <a:xfrm rot="16200000">
              <a:off x="2313320" y="2265316"/>
              <a:ext cx="411269" cy="367760"/>
            </a:xfrm>
            <a:prstGeom prst="rtTriangl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405A4643-940B-4C52-90F4-1B77B6583C5B}"/>
                </a:ext>
              </a:extLst>
            </p:cNvPr>
            <p:cNvSpPr/>
            <p:nvPr/>
          </p:nvSpPr>
          <p:spPr>
            <a:xfrm>
              <a:off x="2335074" y="2648728"/>
              <a:ext cx="2136811" cy="1583550"/>
            </a:xfrm>
            <a:prstGeom prst="flowChartProcess">
              <a:avLst/>
            </a:prstGeom>
            <a:solidFill>
              <a:srgbClr val="64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C218E0-727D-4115-80C3-4EFE2BF8C98B}"/>
                </a:ext>
              </a:extLst>
            </p:cNvPr>
            <p:cNvSpPr txBox="1"/>
            <p:nvPr/>
          </p:nvSpPr>
          <p:spPr>
            <a:xfrm>
              <a:off x="2415580" y="3102383"/>
              <a:ext cx="1713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main features of Nito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3B28B-7C55-404D-AA98-3E9116860CB9}"/>
              </a:ext>
            </a:extLst>
          </p:cNvPr>
          <p:cNvGrpSpPr/>
          <p:nvPr/>
        </p:nvGrpSpPr>
        <p:grpSpPr>
          <a:xfrm>
            <a:off x="4101492" y="2651135"/>
            <a:ext cx="2136811" cy="1994820"/>
            <a:chOff x="4101492" y="2651135"/>
            <a:chExt cx="2136811" cy="1994820"/>
          </a:xfrm>
        </p:grpSpPr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7F05A4EE-83B5-44C6-B5E8-D6156C90FCB1}"/>
                </a:ext>
              </a:extLst>
            </p:cNvPr>
            <p:cNvSpPr/>
            <p:nvPr/>
          </p:nvSpPr>
          <p:spPr>
            <a:xfrm rot="16200000">
              <a:off x="4080104" y="2672890"/>
              <a:ext cx="411269" cy="367760"/>
            </a:xfrm>
            <a:prstGeom prst="rtTriangl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772EE69F-20AA-42C1-B0F3-830589F79E06}"/>
                </a:ext>
              </a:extLst>
            </p:cNvPr>
            <p:cNvSpPr/>
            <p:nvPr/>
          </p:nvSpPr>
          <p:spPr>
            <a:xfrm>
              <a:off x="4101492" y="3062405"/>
              <a:ext cx="2136811" cy="1583550"/>
            </a:xfrm>
            <a:prstGeom prst="flowChartProcess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7CAD58-0427-4765-BEF8-7CC323763128}"/>
                </a:ext>
              </a:extLst>
            </p:cNvPr>
            <p:cNvSpPr txBox="1"/>
            <p:nvPr/>
          </p:nvSpPr>
          <p:spPr>
            <a:xfrm>
              <a:off x="4170855" y="3440503"/>
              <a:ext cx="1713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Features Of Nito in details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0A98B4-EEFC-4723-BE34-184BDFD50C7F}"/>
              </a:ext>
            </a:extLst>
          </p:cNvPr>
          <p:cNvGrpSpPr/>
          <p:nvPr/>
        </p:nvGrpSpPr>
        <p:grpSpPr>
          <a:xfrm>
            <a:off x="5870540" y="3062404"/>
            <a:ext cx="2136811" cy="1988717"/>
            <a:chOff x="5870540" y="3062404"/>
            <a:chExt cx="2136811" cy="1988717"/>
          </a:xfrm>
        </p:grpSpPr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83BC1520-D4A0-448F-B318-B64ABEA1EC95}"/>
                </a:ext>
              </a:extLst>
            </p:cNvPr>
            <p:cNvSpPr/>
            <p:nvPr/>
          </p:nvSpPr>
          <p:spPr>
            <a:xfrm rot="16200000">
              <a:off x="5848786" y="3084159"/>
              <a:ext cx="411269" cy="367760"/>
            </a:xfrm>
            <a:prstGeom prst="rtTriangl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B980652D-0644-4272-AF63-62991816D233}"/>
                </a:ext>
              </a:extLst>
            </p:cNvPr>
            <p:cNvSpPr/>
            <p:nvPr/>
          </p:nvSpPr>
          <p:spPr>
            <a:xfrm>
              <a:off x="5870540" y="3467571"/>
              <a:ext cx="2136811" cy="1583550"/>
            </a:xfrm>
            <a:prstGeom prst="flowChartProcess">
              <a:avLst/>
            </a:prstGeom>
            <a:solidFill>
              <a:srgbClr val="64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26BB5F-DAA8-441E-809B-052800A6D3FC}"/>
                </a:ext>
              </a:extLst>
            </p:cNvPr>
            <p:cNvSpPr txBox="1"/>
            <p:nvPr/>
          </p:nvSpPr>
          <p:spPr>
            <a:xfrm>
              <a:off x="5943747" y="3971759"/>
              <a:ext cx="1713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Similar applications</a:t>
              </a:r>
              <a:endParaRPr lang="tr-TR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431BDA-13E5-4F08-860B-FA90411431A2}"/>
              </a:ext>
            </a:extLst>
          </p:cNvPr>
          <p:cNvGrpSpPr/>
          <p:nvPr/>
        </p:nvGrpSpPr>
        <p:grpSpPr>
          <a:xfrm>
            <a:off x="7636957" y="3469978"/>
            <a:ext cx="2136811" cy="1994820"/>
            <a:chOff x="7636957" y="3469978"/>
            <a:chExt cx="2136811" cy="1994820"/>
          </a:xfrm>
        </p:grpSpPr>
        <p:sp>
          <p:nvSpPr>
            <p:cNvPr id="49" name="Right Triangle 48">
              <a:extLst>
                <a:ext uri="{FF2B5EF4-FFF2-40B4-BE49-F238E27FC236}">
                  <a16:creationId xmlns:a16="http://schemas.microsoft.com/office/drawing/2014/main" id="{68461EA2-4BFD-405D-BD9E-9B1292B7E8C8}"/>
                </a:ext>
              </a:extLst>
            </p:cNvPr>
            <p:cNvSpPr/>
            <p:nvPr/>
          </p:nvSpPr>
          <p:spPr>
            <a:xfrm rot="16200000">
              <a:off x="7615570" y="3491733"/>
              <a:ext cx="411269" cy="367760"/>
            </a:xfrm>
            <a:prstGeom prst="rtTriangl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8EA51442-5F7E-47EA-A79A-2EA9F79DE911}"/>
                </a:ext>
              </a:extLst>
            </p:cNvPr>
            <p:cNvSpPr/>
            <p:nvPr/>
          </p:nvSpPr>
          <p:spPr>
            <a:xfrm>
              <a:off x="7636957" y="3881248"/>
              <a:ext cx="2136811" cy="1583550"/>
            </a:xfrm>
            <a:prstGeom prst="flowChartProcess">
              <a:avLst/>
            </a:prstGeom>
            <a:solidFill>
              <a:srgbClr val="DADA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112344-B552-40F8-B6B0-B737CDFAF528}"/>
                </a:ext>
              </a:extLst>
            </p:cNvPr>
            <p:cNvSpPr txBox="1"/>
            <p:nvPr/>
          </p:nvSpPr>
          <p:spPr>
            <a:xfrm>
              <a:off x="7673938" y="4555403"/>
              <a:ext cx="1713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Why use Nito?</a:t>
              </a:r>
              <a:endParaRPr lang="tr-T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7A0B64-564D-46CD-9F0B-955BB0ED6763}"/>
              </a:ext>
            </a:extLst>
          </p:cNvPr>
          <p:cNvGrpSpPr/>
          <p:nvPr/>
        </p:nvGrpSpPr>
        <p:grpSpPr>
          <a:xfrm>
            <a:off x="9406005" y="3881247"/>
            <a:ext cx="2136811" cy="1988717"/>
            <a:chOff x="9406005" y="3881247"/>
            <a:chExt cx="2136811" cy="1988717"/>
          </a:xfrm>
        </p:grpSpPr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AC634FBA-B30D-4724-AA58-BCAAB8C08745}"/>
                </a:ext>
              </a:extLst>
            </p:cNvPr>
            <p:cNvSpPr/>
            <p:nvPr/>
          </p:nvSpPr>
          <p:spPr>
            <a:xfrm rot="16200000">
              <a:off x="9384251" y="3903002"/>
              <a:ext cx="411269" cy="367760"/>
            </a:xfrm>
            <a:prstGeom prst="rtTriangl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C0C467E6-C3CA-4483-9D50-0247F3F92C98}"/>
                </a:ext>
              </a:extLst>
            </p:cNvPr>
            <p:cNvSpPr/>
            <p:nvPr/>
          </p:nvSpPr>
          <p:spPr>
            <a:xfrm>
              <a:off x="9406005" y="4286414"/>
              <a:ext cx="2136811" cy="1583550"/>
            </a:xfrm>
            <a:prstGeom prst="flowChartProcess">
              <a:avLst/>
            </a:prstGeom>
            <a:solidFill>
              <a:srgbClr val="64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CD00F-7BB8-4624-A04F-2BEB0E7EA4D8}"/>
                </a:ext>
              </a:extLst>
            </p:cNvPr>
            <p:cNvSpPr txBox="1"/>
            <p:nvPr/>
          </p:nvSpPr>
          <p:spPr>
            <a:xfrm>
              <a:off x="9642949" y="4737824"/>
              <a:ext cx="1713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Q&amp;A and your suggestions</a:t>
              </a:r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6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E51E-CA7A-4A37-8588-2E61F25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82305" cy="9704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Your biggest problem in CS101/102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8063-BEF9-4044-81A6-4B4E1D6E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0674" cy="4667250"/>
          </a:xfrm>
          <a:effectLst/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Handwritten coding exams!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Why? What problems did you encounter?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Having to delete the whole code in order  to fix a very small mistake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Precise indentations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Trying to write cleanly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313F46-22B2-4759-9889-0EB936AEAB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620" y="924466"/>
            <a:ext cx="4988293" cy="5323933"/>
          </a:xfrm>
          <a:prstGeom prst="rect">
            <a:avLst/>
          </a:prstGeom>
          <a:effectLst>
            <a:softEdge rad="10160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0F5E285-0E62-44DB-9470-A34A0502186A}"/>
              </a:ext>
            </a:extLst>
          </p:cNvPr>
          <p:cNvGrpSpPr/>
          <p:nvPr/>
        </p:nvGrpSpPr>
        <p:grpSpPr>
          <a:xfrm>
            <a:off x="8868732" y="1580050"/>
            <a:ext cx="2845981" cy="3686395"/>
            <a:chOff x="9071932" y="1659872"/>
            <a:chExt cx="2845981" cy="3686395"/>
          </a:xfrm>
        </p:grpSpPr>
        <p:sp>
          <p:nvSpPr>
            <p:cNvPr id="6" name="Thought Bubble: Cloud 5">
              <a:extLst>
                <a:ext uri="{FF2B5EF4-FFF2-40B4-BE49-F238E27FC236}">
                  <a16:creationId xmlns:a16="http://schemas.microsoft.com/office/drawing/2014/main" id="{C877FCFB-A664-4F8A-8219-9B120319E10F}"/>
                </a:ext>
              </a:extLst>
            </p:cNvPr>
            <p:cNvSpPr/>
            <p:nvPr/>
          </p:nvSpPr>
          <p:spPr>
            <a:xfrm>
              <a:off x="9071932" y="1659872"/>
              <a:ext cx="2845981" cy="1736060"/>
            </a:xfrm>
            <a:prstGeom prst="cloudCallout">
              <a:avLst>
                <a:gd name="adj1" fmla="val 10960"/>
                <a:gd name="adj2" fmla="val 8951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Oh I need to count the numbers! How did I forget it?!</a:t>
              </a:r>
            </a:p>
            <a:p>
              <a:pPr algn="ctr"/>
              <a:r>
                <a:rPr lang="en-US" sz="1600" dirty="0"/>
                <a:t>I need to erase whole code now…</a:t>
              </a:r>
              <a:endParaRPr lang="tr-TR" sz="1600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0B6D10-8A47-4321-B595-B0E34C7B1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62874" y="3828742"/>
              <a:ext cx="1455039" cy="15175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A76F2-8E98-4258-9D6D-E01288C661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3310" y="3638550"/>
            <a:ext cx="503003" cy="8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1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5615-AEAD-4427-BF10-78D8E490E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instructors choose to “torture” us in this way?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03FD-EF5A-4CD8-B565-B6AECB936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05" y="2506662"/>
            <a:ext cx="5952744" cy="4351338"/>
          </a:xfrm>
          <a:effectLst/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of technology means more cheating opportunities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want to test what we know, not what technology can 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It’s not torture for us, it’s to make exams fair for everyone!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Institutions other than </a:t>
            </a:r>
            <a:r>
              <a:rPr lang="en-US" dirty="0" err="1"/>
              <a:t>Bilkent</a:t>
            </a:r>
            <a:r>
              <a:rPr lang="en-US" dirty="0"/>
              <a:t> University make use of written programming exams.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1B5A9-72D9-4849-A321-AD4062AD5F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149" y="1825625"/>
            <a:ext cx="5240051" cy="4351338"/>
          </a:xfrm>
          <a:prstGeom prst="rect">
            <a:avLst/>
          </a:prstGeom>
          <a:effectLst>
            <a:softEdge rad="406400"/>
          </a:effectLst>
        </p:spPr>
      </p:pic>
    </p:spTree>
    <p:extLst>
      <p:ext uri="{BB962C8B-B14F-4D97-AF65-F5344CB8AC3E}">
        <p14:creationId xmlns:p14="http://schemas.microsoft.com/office/powerpoint/2010/main" val="40177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124B-B967-4E9E-BE5D-6EFDD10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328549"/>
            <a:ext cx="1092708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Nito</a:t>
            </a:r>
            <a:r>
              <a:rPr lang="en-US" dirty="0"/>
              <a:t> – The elegant solution for these problems!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C2B88-F8BC-40DE-B238-A0A2536E2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332" y="1654112"/>
            <a:ext cx="5001768" cy="4351338"/>
          </a:xfrm>
          <a:effectLst/>
        </p:spPr>
        <p:txBody>
          <a:bodyPr/>
          <a:lstStyle/>
          <a:p>
            <a:pPr marL="36900" indent="0">
              <a:buNone/>
            </a:pPr>
            <a:r>
              <a:rPr lang="en-US" sz="2800" dirty="0"/>
              <a:t>Easy to use exam system</a:t>
            </a:r>
          </a:p>
          <a:p>
            <a:pPr marL="36900" indent="0">
              <a:buNone/>
            </a:pPr>
            <a:r>
              <a:rPr lang="en-US" dirty="0"/>
              <a:t>Solves issues for examinees…</a:t>
            </a:r>
          </a:p>
          <a:p>
            <a:pPr lvl="1"/>
            <a:r>
              <a:rPr lang="en-US" dirty="0"/>
              <a:t>Code to be typed on the computer</a:t>
            </a:r>
          </a:p>
          <a:p>
            <a:pPr lvl="1"/>
            <a:r>
              <a:rPr lang="en-US" dirty="0"/>
              <a:t>Easy indentation using TAB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F64320-584B-492D-A15C-EB5094A4B292}"/>
              </a:ext>
            </a:extLst>
          </p:cNvPr>
          <p:cNvSpPr txBox="1">
            <a:spLocks/>
          </p:cNvSpPr>
          <p:nvPr/>
        </p:nvSpPr>
        <p:spPr>
          <a:xfrm>
            <a:off x="5473700" y="3556000"/>
            <a:ext cx="5001768" cy="435133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examiners</a:t>
            </a:r>
          </a:p>
          <a:p>
            <a:pPr lvl="1"/>
            <a:r>
              <a:rPr lang="en-US" dirty="0"/>
              <a:t>Creates a secure environment for exams</a:t>
            </a:r>
          </a:p>
          <a:p>
            <a:pPr lvl="1"/>
            <a:r>
              <a:rPr lang="en-US" dirty="0"/>
              <a:t>Increases safety by using a number of security services</a:t>
            </a:r>
          </a:p>
          <a:p>
            <a:pPr lvl="1"/>
            <a:r>
              <a:rPr lang="en-US" dirty="0"/>
              <a:t>Provides students with minimal interface imitating a paper</a:t>
            </a:r>
          </a:p>
          <a:p>
            <a:pPr lvl="1"/>
            <a:r>
              <a:rPr lang="en-US" dirty="0"/>
              <a:t>Makes it easier to grade papers (no need to read ugly handwritings)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0227D-9EFF-47E1-BC27-4FA5AE4472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332" y="3829781"/>
            <a:ext cx="3674175" cy="24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Beveled 9">
            <a:extLst>
              <a:ext uri="{FF2B5EF4-FFF2-40B4-BE49-F238E27FC236}">
                <a16:creationId xmlns:a16="http://schemas.microsoft.com/office/drawing/2014/main" id="{9D0075B7-EC3E-4536-91BB-BE0EFB5DB0B4}"/>
              </a:ext>
            </a:extLst>
          </p:cNvPr>
          <p:cNvSpPr/>
          <p:nvPr/>
        </p:nvSpPr>
        <p:spPr>
          <a:xfrm>
            <a:off x="7575548" y="3399363"/>
            <a:ext cx="3086100" cy="2590800"/>
          </a:xfrm>
          <a:prstGeom prst="bevel">
            <a:avLst/>
          </a:prstGeom>
          <a:solidFill>
            <a:srgbClr val="DADA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B67D8-95C2-404A-988B-BCE30AED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9B71E-F4D2-482E-8F23-0410F328F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609220"/>
          </a:xfrm>
        </p:spPr>
        <p:txBody>
          <a:bodyPr/>
          <a:lstStyle/>
          <a:p>
            <a:pPr marL="36900" indent="0" algn="ctr">
              <a:buNone/>
            </a:pPr>
            <a:r>
              <a:rPr lang="en-US" sz="2800" dirty="0"/>
              <a:t>Two different interfaces</a:t>
            </a:r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15432080-7CCC-4934-B8CE-9AA9B8E49A30}"/>
              </a:ext>
            </a:extLst>
          </p:cNvPr>
          <p:cNvSpPr/>
          <p:nvPr/>
        </p:nvSpPr>
        <p:spPr>
          <a:xfrm>
            <a:off x="1513087" y="3429000"/>
            <a:ext cx="3086100" cy="2590800"/>
          </a:xfrm>
          <a:prstGeom prst="bevel">
            <a:avLst/>
          </a:prstGeom>
          <a:solidFill>
            <a:srgbClr val="DADA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59CE2-E602-48A0-9B31-C2DD1B527969}"/>
              </a:ext>
            </a:extLst>
          </p:cNvPr>
          <p:cNvSpPr txBox="1"/>
          <p:nvPr/>
        </p:nvSpPr>
        <p:spPr>
          <a:xfrm>
            <a:off x="1894156" y="4241620"/>
            <a:ext cx="24947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administrators: Create / invigilate / grade exams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D0AB84-3CA2-4A1B-BB49-A5D01A4C8E70}"/>
              </a:ext>
            </a:extLst>
          </p:cNvPr>
          <p:cNvSpPr txBox="1"/>
          <p:nvPr/>
        </p:nvSpPr>
        <p:spPr>
          <a:xfrm>
            <a:off x="7895521" y="4140765"/>
            <a:ext cx="2446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examinees: Solving questions</a:t>
            </a:r>
            <a:endParaRPr lang="tr-TR" sz="2400" dirty="0">
              <a:solidFill>
                <a:schemeClr val="bg1"/>
              </a:solidFill>
            </a:endParaRP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8B471A2-0E54-4367-95A6-B87C70566AF7}"/>
              </a:ext>
            </a:extLst>
          </p:cNvPr>
          <p:cNvSpPr/>
          <p:nvPr/>
        </p:nvSpPr>
        <p:spPr>
          <a:xfrm rot="3599895">
            <a:off x="4159631" y="2199936"/>
            <a:ext cx="662737" cy="1065594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B0423DA-13E6-4FE5-BB61-118C984DFD97}"/>
              </a:ext>
            </a:extLst>
          </p:cNvPr>
          <p:cNvSpPr/>
          <p:nvPr/>
        </p:nvSpPr>
        <p:spPr>
          <a:xfrm rot="18212254">
            <a:off x="6936977" y="2281095"/>
            <a:ext cx="662737" cy="1065594"/>
          </a:xfrm>
          <a:prstGeom prst="downArrow">
            <a:avLst/>
          </a:prstGeom>
          <a:solidFill>
            <a:schemeClr val="tx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32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build="p"/>
      <p:bldP spid="4" grpId="0" animBg="1"/>
      <p:bldP spid="8" grpId="0"/>
      <p:bldP spid="9" grpId="0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125-C530-4A45-90E1-1D8DBE44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Details: Nito - Administrator</a:t>
            </a:r>
            <a:br>
              <a:rPr lang="en-US" dirty="0"/>
            </a:br>
            <a:r>
              <a:rPr lang="en-US" dirty="0"/>
              <a:t>Exam preparation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803-9140-40D8-AB65-F4C9EAB8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  <a:effectLst/>
        </p:spPr>
        <p:txBody>
          <a:bodyPr>
            <a:normAutofit/>
          </a:bodyPr>
          <a:lstStyle/>
          <a:p>
            <a:r>
              <a:rPr lang="en-US" sz="2400" dirty="0"/>
              <a:t>Create new exams</a:t>
            </a:r>
          </a:p>
          <a:p>
            <a:r>
              <a:rPr lang="en-US" sz="2400" dirty="0"/>
              <a:t>Add information pages, questions and their solution templates</a:t>
            </a:r>
          </a:p>
          <a:p>
            <a:r>
              <a:rPr lang="en-US" sz="2400" dirty="0"/>
              <a:t>Export/import functionality</a:t>
            </a:r>
          </a:p>
          <a:p>
            <a:r>
              <a:rPr lang="en-US" sz="2400" dirty="0"/>
              <a:t>Workspace selection</a:t>
            </a:r>
          </a:p>
          <a:p>
            <a:r>
              <a:rPr lang="en-US" sz="2400" dirty="0"/>
              <a:t>Auto-save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B3D9-7A65-4D21-9589-89240125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950" y="3714750"/>
            <a:ext cx="5143500" cy="2876550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06034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125-C530-4A45-90E1-1D8DBE44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Details: Nito - Administrator</a:t>
            </a:r>
            <a:br>
              <a:rPr lang="en-US" dirty="0"/>
            </a:br>
            <a:r>
              <a:rPr lang="en-US" dirty="0"/>
              <a:t>During exam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803-9140-40D8-AB65-F4C9EAB8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4351338"/>
          </a:xfrm>
          <a:effectLst/>
        </p:spPr>
        <p:txBody>
          <a:bodyPr/>
          <a:lstStyle/>
          <a:p>
            <a:r>
              <a:rPr lang="en-US" dirty="0"/>
              <a:t>Different view showing color-coded log of important events</a:t>
            </a:r>
          </a:p>
          <a:p>
            <a:r>
              <a:rPr lang="en-US" dirty="0"/>
              <a:t>Ability to extend the exam time</a:t>
            </a:r>
          </a:p>
          <a:p>
            <a:r>
              <a:rPr lang="en-US" dirty="0"/>
              <a:t>Possibility of sending notifications to selected examinees</a:t>
            </a:r>
          </a:p>
          <a:p>
            <a:r>
              <a:rPr lang="en-US" dirty="0"/>
              <a:t>Two different main views:</a:t>
            </a:r>
          </a:p>
          <a:p>
            <a:pPr marL="792900" lvl="1" indent="-342900">
              <a:buSzPct val="100000"/>
              <a:buFont typeface="+mj-lt"/>
              <a:buAutoNum type="arabicPeriod"/>
            </a:pPr>
            <a:r>
              <a:rPr lang="en-US" dirty="0"/>
              <a:t>Simple view: Contains a table showing all relevant information neatly</a:t>
            </a:r>
          </a:p>
          <a:p>
            <a:pPr marL="792900" lvl="1" indent="-342900">
              <a:buSzPct val="100000"/>
              <a:buFont typeface="+mj-lt"/>
              <a:buAutoNum type="arabicPeriod"/>
            </a:pPr>
            <a:r>
              <a:rPr lang="en-US" dirty="0"/>
              <a:t>Mo</a:t>
            </a:r>
            <a:r>
              <a:rPr lang="en-US" u="sng" dirty="0"/>
              <a:t>nito</a:t>
            </a:r>
            <a:r>
              <a:rPr lang="en-US" dirty="0"/>
              <a:t>ring view: Real-time screen view of all examinees, ability to open focused view by clicking on some screen preview</a:t>
            </a:r>
          </a:p>
          <a:p>
            <a:pPr lvl="2"/>
            <a:r>
              <a:rPr lang="en-US" sz="1800" dirty="0"/>
              <a:t>Focused view: Shows only one screen with functionality of adjusting the quality</a:t>
            </a:r>
          </a:p>
        </p:txBody>
      </p:sp>
    </p:spTree>
    <p:extLst>
      <p:ext uri="{BB962C8B-B14F-4D97-AF65-F5344CB8AC3E}">
        <p14:creationId xmlns:p14="http://schemas.microsoft.com/office/powerpoint/2010/main" val="17987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125-C530-4A45-90E1-1D8DBE44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Details: Nito - Administrator</a:t>
            </a:r>
            <a:br>
              <a:rPr lang="en-US" dirty="0"/>
            </a:br>
            <a:r>
              <a:rPr lang="en-US" dirty="0"/>
              <a:t>After the exam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4803-9140-40D8-AB65-F4C9EAB8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5"/>
            <a:ext cx="6692900" cy="4351338"/>
          </a:xfrm>
          <a:effectLst/>
        </p:spPr>
        <p:txBody>
          <a:bodyPr/>
          <a:lstStyle/>
          <a:p>
            <a:r>
              <a:rPr lang="en-US" dirty="0"/>
              <a:t>Easy to use grading system</a:t>
            </a:r>
          </a:p>
          <a:p>
            <a:r>
              <a:rPr lang="en-US" dirty="0"/>
              <a:t>Auto code-coloring for better visualization</a:t>
            </a:r>
          </a:p>
          <a:p>
            <a:r>
              <a:rPr lang="en-US" dirty="0"/>
              <a:t>Option to compile the program and see compile-time errors</a:t>
            </a:r>
          </a:p>
          <a:p>
            <a:r>
              <a:rPr lang="en-US" dirty="0"/>
              <a:t>Ability to test all solutions against Moss (Measure Of Software Similarity) plagiarism service by Stanford University</a:t>
            </a:r>
          </a:p>
          <a:p>
            <a:r>
              <a:rPr lang="en-US" dirty="0"/>
              <a:t>Option to export grades (and directly upload to stars/moodle?)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32959-CEEE-4747-AD2E-7F21950A8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600" y="3069125"/>
            <a:ext cx="3804356" cy="2139950"/>
          </a:xfrm>
          <a:prstGeom prst="rect">
            <a:avLst/>
          </a:prstGeom>
          <a:effectLst>
            <a:glow>
              <a:schemeClr val="accent1"/>
            </a:glow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276457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482</TotalTime>
  <Words>588</Words>
  <Application>Microsoft Office PowerPoint</Application>
  <PresentationFormat>Widescreen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Calisto MT</vt:lpstr>
      <vt:lpstr>Wingdings</vt:lpstr>
      <vt:lpstr>Wingdings 2</vt:lpstr>
      <vt:lpstr>Slate</vt:lpstr>
      <vt:lpstr>“Nito” Requirements stage</vt:lpstr>
      <vt:lpstr>Outline</vt:lpstr>
      <vt:lpstr>Your biggest problem in CS101/102</vt:lpstr>
      <vt:lpstr>Why instructors choose to “torture” us in this way?</vt:lpstr>
      <vt:lpstr>Nito – The elegant solution for these problems!</vt:lpstr>
      <vt:lpstr>Details</vt:lpstr>
      <vt:lpstr>Details: Nito - Administrator Exam preparation</vt:lpstr>
      <vt:lpstr>Details: Nito - Administrator During exam</vt:lpstr>
      <vt:lpstr>Details: Nito - Administrator After the exam</vt:lpstr>
      <vt:lpstr>Details: Nito - Examinee Security precautions</vt:lpstr>
      <vt:lpstr>Details: Nito - Examinee During the exam</vt:lpstr>
      <vt:lpstr>Similar applications </vt:lpstr>
      <vt:lpstr>Why use “Nito”?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“Nito” Requirements Report</dc:title>
  <dc:creator>Ziya Muxtarov</dc:creator>
  <cp:lastModifiedBy>Ziya Muxtarov</cp:lastModifiedBy>
  <cp:revision>96</cp:revision>
  <dcterms:created xsi:type="dcterms:W3CDTF">2019-02-25T18:26:06Z</dcterms:created>
  <dcterms:modified xsi:type="dcterms:W3CDTF">2019-03-20T21:48:03Z</dcterms:modified>
</cp:coreProperties>
</file>